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Unbounded"/>
      <p:regular r:id="rId17"/>
    </p:embeddedFont>
    <p:embeddedFont>
      <p:font typeface="Unbounded"/>
      <p:regular r:id="rId18"/>
    </p:embeddedFont>
    <p:embeddedFont>
      <p:font typeface="Open Sans"/>
      <p:regular r:id="rId19"/>
    </p:embeddedFont>
    <p:embeddedFont>
      <p:font typeface="Open Sans"/>
      <p:regular r:id="rId20"/>
    </p:embeddedFont>
    <p:embeddedFont>
      <p:font typeface="Open Sans"/>
      <p:regular r:id="rId21"/>
    </p:embeddedFont>
    <p:embeddedFont>
      <p:font typeface="Open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3-2.png>
</file>

<file path=ppt/media/image-3-3.png>
</file>

<file path=ppt/media/image-3-4.png>
</file>

<file path=ppt/media/image-4-1.png>
</file>

<file path=ppt/media/image-5-1.png>
</file>

<file path=ppt/media/image-6-1.png>
</file>

<file path=ppt/media/image-7-1.png>
</file>

<file path=ppt/media/image-7-2.png>
</file>

<file path=ppt/media/image-8-1.png>
</file>

<file path=ppt/media/image-8-2.png>
</file>

<file path=ppt/media/image-8-3.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147173"/>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Message Integrity and Authentication</a:t>
            </a:r>
            <a:endParaRPr lang="en-US" sz="4450" dirty="0"/>
          </a:p>
        </p:txBody>
      </p:sp>
      <p:sp>
        <p:nvSpPr>
          <p:cNvPr id="4" name="Text 1"/>
          <p:cNvSpPr/>
          <p:nvPr/>
        </p:nvSpPr>
        <p:spPr>
          <a:xfrm>
            <a:off x="793790" y="3904893"/>
            <a:ext cx="7556421" cy="217741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This presentation explores message integrity, ensuring messages aren't spoofed or tampered with during transmission. Unlike secrecy, which protects against eavesdroppers, integrity defends against active adversaries who inject or modify messages. The goal is to enable honest parties to detect such actions, maintaining trust in communication.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948815"/>
            <a:ext cx="10191393" cy="708779"/>
          </a:xfrm>
          <a:prstGeom prst="rect">
            <a:avLst/>
          </a:prstGeom>
          <a:noFill/>
          <a:ln/>
        </p:spPr>
        <p:txBody>
          <a:bodyPr wrap="non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Information-Theoretic MACs</a:t>
            </a:r>
            <a:endParaRPr lang="en-US" sz="4450" dirty="0"/>
          </a:p>
        </p:txBody>
      </p:sp>
      <p:sp>
        <p:nvSpPr>
          <p:cNvPr id="3" name="Shape 1"/>
          <p:cNvSpPr/>
          <p:nvPr/>
        </p:nvSpPr>
        <p:spPr>
          <a:xfrm>
            <a:off x="793790" y="3366373"/>
            <a:ext cx="510302" cy="510302"/>
          </a:xfrm>
          <a:prstGeom prst="roundRect">
            <a:avLst>
              <a:gd name="adj" fmla="val 18669"/>
            </a:avLst>
          </a:prstGeom>
          <a:solidFill>
            <a:srgbClr val="D6F5EE"/>
          </a:solidFill>
          <a:ln w="7620">
            <a:solidFill>
              <a:srgbClr val="BCDBD4"/>
            </a:solidFill>
            <a:prstDash val="solid"/>
          </a:ln>
        </p:spPr>
      </p:sp>
      <p:sp>
        <p:nvSpPr>
          <p:cNvPr id="4" name="Text 2"/>
          <p:cNvSpPr/>
          <p:nvPr/>
        </p:nvSpPr>
        <p:spPr>
          <a:xfrm>
            <a:off x="878860" y="3408878"/>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1</a:t>
            </a:r>
            <a:endParaRPr lang="en-US" sz="2650" dirty="0"/>
          </a:p>
        </p:txBody>
      </p:sp>
      <p:sp>
        <p:nvSpPr>
          <p:cNvPr id="5" name="Text 3"/>
          <p:cNvSpPr/>
          <p:nvPr/>
        </p:nvSpPr>
        <p:spPr>
          <a:xfrm>
            <a:off x="1530906" y="336637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Security Goal</a:t>
            </a:r>
            <a:endParaRPr lang="en-US" sz="2200" dirty="0"/>
          </a:p>
        </p:txBody>
      </p:sp>
      <p:sp>
        <p:nvSpPr>
          <p:cNvPr id="6" name="Text 4"/>
          <p:cNvSpPr/>
          <p:nvPr/>
        </p:nvSpPr>
        <p:spPr>
          <a:xfrm>
            <a:off x="1530906" y="3856792"/>
            <a:ext cx="5670947"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Provide message authentication against adversaries with unlimited power.</a:t>
            </a:r>
            <a:endParaRPr lang="en-US" sz="1750" dirty="0"/>
          </a:p>
        </p:txBody>
      </p:sp>
      <p:sp>
        <p:nvSpPr>
          <p:cNvPr id="7" name="Shape 5"/>
          <p:cNvSpPr/>
          <p:nvPr/>
        </p:nvSpPr>
        <p:spPr>
          <a:xfrm>
            <a:off x="7428667" y="3366373"/>
            <a:ext cx="510302" cy="510302"/>
          </a:xfrm>
          <a:prstGeom prst="roundRect">
            <a:avLst>
              <a:gd name="adj" fmla="val 18669"/>
            </a:avLst>
          </a:prstGeom>
          <a:solidFill>
            <a:srgbClr val="D6F5EE"/>
          </a:solidFill>
          <a:ln w="7620">
            <a:solidFill>
              <a:srgbClr val="BCDBD4"/>
            </a:solidFill>
            <a:prstDash val="solid"/>
          </a:ln>
        </p:spPr>
      </p:sp>
      <p:sp>
        <p:nvSpPr>
          <p:cNvPr id="8" name="Text 6"/>
          <p:cNvSpPr/>
          <p:nvPr/>
        </p:nvSpPr>
        <p:spPr>
          <a:xfrm>
            <a:off x="7513737" y="3408878"/>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2</a:t>
            </a:r>
            <a:endParaRPr lang="en-US" sz="2650" dirty="0"/>
          </a:p>
        </p:txBody>
      </p:sp>
      <p:sp>
        <p:nvSpPr>
          <p:cNvPr id="9" name="Text 7"/>
          <p:cNvSpPr/>
          <p:nvPr/>
        </p:nvSpPr>
        <p:spPr>
          <a:xfrm>
            <a:off x="8165783" y="336637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One-Time MACs</a:t>
            </a:r>
            <a:endParaRPr lang="en-US" sz="2200" dirty="0"/>
          </a:p>
        </p:txBody>
      </p:sp>
      <p:sp>
        <p:nvSpPr>
          <p:cNvPr id="10" name="Text 8"/>
          <p:cNvSpPr/>
          <p:nvPr/>
        </p:nvSpPr>
        <p:spPr>
          <a:xfrm>
            <a:off x="8165783" y="3856792"/>
            <a:ext cx="5670947"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Secure for authenticating a single message, using universal functions.</a:t>
            </a:r>
            <a:endParaRPr lang="en-US" sz="1750" dirty="0"/>
          </a:p>
        </p:txBody>
      </p:sp>
      <p:sp>
        <p:nvSpPr>
          <p:cNvPr id="11" name="Shape 9"/>
          <p:cNvSpPr/>
          <p:nvPr/>
        </p:nvSpPr>
        <p:spPr>
          <a:xfrm>
            <a:off x="793790" y="5064562"/>
            <a:ext cx="510302" cy="510302"/>
          </a:xfrm>
          <a:prstGeom prst="roundRect">
            <a:avLst>
              <a:gd name="adj" fmla="val 18669"/>
            </a:avLst>
          </a:prstGeom>
          <a:solidFill>
            <a:srgbClr val="D6F5EE"/>
          </a:solidFill>
          <a:ln w="7620">
            <a:solidFill>
              <a:srgbClr val="BCDBD4"/>
            </a:solidFill>
            <a:prstDash val="solid"/>
          </a:ln>
        </p:spPr>
      </p:sp>
      <p:sp>
        <p:nvSpPr>
          <p:cNvPr id="12" name="Text 10"/>
          <p:cNvSpPr/>
          <p:nvPr/>
        </p:nvSpPr>
        <p:spPr>
          <a:xfrm>
            <a:off x="878860" y="5107067"/>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3</a:t>
            </a:r>
            <a:endParaRPr lang="en-US" sz="2650" dirty="0"/>
          </a:p>
        </p:txBody>
      </p:sp>
      <p:sp>
        <p:nvSpPr>
          <p:cNvPr id="13" name="Text 11"/>
          <p:cNvSpPr/>
          <p:nvPr/>
        </p:nvSpPr>
        <p:spPr>
          <a:xfrm>
            <a:off x="1530906" y="5064562"/>
            <a:ext cx="2996684"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Key Requirement</a:t>
            </a:r>
            <a:endParaRPr lang="en-US" sz="2200" dirty="0"/>
          </a:p>
        </p:txBody>
      </p:sp>
      <p:sp>
        <p:nvSpPr>
          <p:cNvPr id="14" name="Text 12"/>
          <p:cNvSpPr/>
          <p:nvPr/>
        </p:nvSpPr>
        <p:spPr>
          <a:xfrm>
            <a:off x="1530906" y="5554980"/>
            <a:ext cx="5670947"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Secure MACs require a long key for information-theoretic security.</a:t>
            </a:r>
            <a:endParaRPr lang="en-US" sz="1750" dirty="0"/>
          </a:p>
        </p:txBody>
      </p:sp>
      <p:sp>
        <p:nvSpPr>
          <p:cNvPr id="15" name="Shape 13"/>
          <p:cNvSpPr/>
          <p:nvPr/>
        </p:nvSpPr>
        <p:spPr>
          <a:xfrm>
            <a:off x="7428667" y="5064562"/>
            <a:ext cx="510302" cy="510302"/>
          </a:xfrm>
          <a:prstGeom prst="roundRect">
            <a:avLst>
              <a:gd name="adj" fmla="val 18669"/>
            </a:avLst>
          </a:prstGeom>
          <a:solidFill>
            <a:srgbClr val="D6F5EE"/>
          </a:solidFill>
          <a:ln w="7620">
            <a:solidFill>
              <a:srgbClr val="BCDBD4"/>
            </a:solidFill>
            <a:prstDash val="solid"/>
          </a:ln>
        </p:spPr>
      </p:sp>
      <p:sp>
        <p:nvSpPr>
          <p:cNvPr id="16" name="Text 14"/>
          <p:cNvSpPr/>
          <p:nvPr/>
        </p:nvSpPr>
        <p:spPr>
          <a:xfrm>
            <a:off x="7513737" y="5107067"/>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4</a:t>
            </a:r>
            <a:endParaRPr lang="en-US" sz="2650" dirty="0"/>
          </a:p>
        </p:txBody>
      </p:sp>
      <p:sp>
        <p:nvSpPr>
          <p:cNvPr id="17" name="Text 15"/>
          <p:cNvSpPr/>
          <p:nvPr/>
        </p:nvSpPr>
        <p:spPr>
          <a:xfrm>
            <a:off x="8165783" y="506456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Limitations</a:t>
            </a:r>
            <a:endParaRPr lang="en-US" sz="2200" dirty="0"/>
          </a:p>
        </p:txBody>
      </p:sp>
      <p:sp>
        <p:nvSpPr>
          <p:cNvPr id="18" name="Text 16"/>
          <p:cNvSpPr/>
          <p:nvPr/>
        </p:nvSpPr>
        <p:spPr>
          <a:xfrm>
            <a:off x="8165783" y="5554980"/>
            <a:ext cx="5670947"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Cannot provide security for authenticating an unbounded number of messages.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49423"/>
            <a:ext cx="7267575" cy="708779"/>
          </a:xfrm>
          <a:prstGeom prst="rect">
            <a:avLst/>
          </a:prstGeom>
          <a:noFill/>
          <a:ln/>
        </p:spPr>
        <p:txBody>
          <a:bodyPr wrap="non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Secrecy vs. Integrity</a:t>
            </a:r>
            <a:endParaRPr lang="en-US" sz="4450" dirty="0"/>
          </a:p>
        </p:txBody>
      </p:sp>
      <p:sp>
        <p:nvSpPr>
          <p:cNvPr id="3" name="Text 1"/>
          <p:cNvSpPr/>
          <p:nvPr/>
        </p:nvSpPr>
        <p:spPr>
          <a:xfrm>
            <a:off x="793790" y="332517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Secrecy</a:t>
            </a:r>
            <a:endParaRPr lang="en-US" sz="2200" dirty="0"/>
          </a:p>
        </p:txBody>
      </p:sp>
      <p:sp>
        <p:nvSpPr>
          <p:cNvPr id="4" name="Text 2"/>
          <p:cNvSpPr/>
          <p:nvPr/>
        </p:nvSpPr>
        <p:spPr>
          <a:xfrm>
            <a:off x="793790" y="3906322"/>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Secrecy and integrity are distinct security goals. Secrecy focuses on preventing unauthorized access to message content, ensuring confidentiality.</a:t>
            </a:r>
            <a:endParaRPr lang="en-US" sz="1750" dirty="0"/>
          </a:p>
        </p:txBody>
      </p:sp>
      <p:sp>
        <p:nvSpPr>
          <p:cNvPr id="5" name="Text 3"/>
          <p:cNvSpPr/>
          <p:nvPr/>
        </p:nvSpPr>
        <p:spPr>
          <a:xfrm>
            <a:off x="7599521" y="332517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Integrity</a:t>
            </a:r>
            <a:endParaRPr lang="en-US" sz="2200" dirty="0"/>
          </a:p>
        </p:txBody>
      </p:sp>
      <p:sp>
        <p:nvSpPr>
          <p:cNvPr id="6" name="Text 4"/>
          <p:cNvSpPr/>
          <p:nvPr/>
        </p:nvSpPr>
        <p:spPr>
          <a:xfrm>
            <a:off x="7599521" y="3906322"/>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Integrity ensures that messages remain unaltered during transmission, guarding against tampering and spoofing by active adversaries.</a:t>
            </a:r>
            <a:endParaRPr lang="en-US" sz="1750" dirty="0"/>
          </a:p>
        </p:txBody>
      </p:sp>
      <p:sp>
        <p:nvSpPr>
          <p:cNvPr id="7" name="Text 5"/>
          <p:cNvSpPr/>
          <p:nvPr/>
        </p:nvSpPr>
        <p:spPr>
          <a:xfrm>
            <a:off x="793790" y="545425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Encryption doesn't guarantee integrity unless specifically designed for it. Techniques for secrecy and integrity are distinct, requiring separate tools and approaches to achieve comprehensive security.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918329"/>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Message Authentication Codes (MACs)</a:t>
            </a:r>
            <a:endParaRPr lang="en-US" sz="4450" dirty="0"/>
          </a:p>
        </p:txBody>
      </p:sp>
      <p:pic>
        <p:nvPicPr>
          <p:cNvPr id="4" name="Image 1" descr="preencoded.png">    </p:cNvPr>
          <p:cNvPicPr>
            <a:picLocks noChangeAspect="1"/>
          </p:cNvPicPr>
          <p:nvPr/>
        </p:nvPicPr>
        <p:blipFill>
          <a:blip r:embed="rId2"/>
          <a:stretch>
            <a:fillRect/>
          </a:stretch>
        </p:blipFill>
        <p:spPr>
          <a:xfrm>
            <a:off x="6280190" y="3384828"/>
            <a:ext cx="566976" cy="566976"/>
          </a:xfrm>
          <a:prstGeom prst="rect">
            <a:avLst/>
          </a:prstGeom>
        </p:spPr>
      </p:pic>
      <p:sp>
        <p:nvSpPr>
          <p:cNvPr id="5" name="Text 1"/>
          <p:cNvSpPr/>
          <p:nvPr/>
        </p:nvSpPr>
        <p:spPr>
          <a:xfrm>
            <a:off x="6280190" y="4178617"/>
            <a:ext cx="2291953" cy="1062990"/>
          </a:xfrm>
          <a:prstGeom prst="rect">
            <a:avLst/>
          </a:prstGeom>
          <a:noFill/>
          <a:ln/>
        </p:spPr>
        <p:txBody>
          <a:bodyPr wrap="squar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Key Generation (Gen)</a:t>
            </a:r>
            <a:endParaRPr lang="en-US" sz="2200" dirty="0"/>
          </a:p>
        </p:txBody>
      </p:sp>
      <p:pic>
        <p:nvPicPr>
          <p:cNvPr id="6" name="Image 2" descr="preencoded.png">    </p:cNvPr>
          <p:cNvPicPr>
            <a:picLocks noChangeAspect="1"/>
          </p:cNvPicPr>
          <p:nvPr/>
        </p:nvPicPr>
        <p:blipFill>
          <a:blip r:embed="rId3"/>
          <a:stretch>
            <a:fillRect/>
          </a:stretch>
        </p:blipFill>
        <p:spPr>
          <a:xfrm>
            <a:off x="8912304" y="3384828"/>
            <a:ext cx="566976" cy="566976"/>
          </a:xfrm>
          <a:prstGeom prst="rect">
            <a:avLst/>
          </a:prstGeom>
        </p:spPr>
      </p:pic>
      <p:sp>
        <p:nvSpPr>
          <p:cNvPr id="7" name="Text 2"/>
          <p:cNvSpPr/>
          <p:nvPr/>
        </p:nvSpPr>
        <p:spPr>
          <a:xfrm>
            <a:off x="8912304" y="4178617"/>
            <a:ext cx="2292072" cy="1062990"/>
          </a:xfrm>
          <a:prstGeom prst="rect">
            <a:avLst/>
          </a:prstGeom>
          <a:noFill/>
          <a:ln/>
        </p:spPr>
        <p:txBody>
          <a:bodyPr wrap="squar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MAC Generation (Mac)</a:t>
            </a:r>
            <a:endParaRPr lang="en-US" sz="2200" dirty="0"/>
          </a:p>
        </p:txBody>
      </p:sp>
      <p:pic>
        <p:nvPicPr>
          <p:cNvPr id="8" name="Image 3" descr="preencoded.png">    </p:cNvPr>
          <p:cNvPicPr>
            <a:picLocks noChangeAspect="1"/>
          </p:cNvPicPr>
          <p:nvPr/>
        </p:nvPicPr>
        <p:blipFill>
          <a:blip r:embed="rId4"/>
          <a:stretch>
            <a:fillRect/>
          </a:stretch>
        </p:blipFill>
        <p:spPr>
          <a:xfrm>
            <a:off x="11544538" y="3384828"/>
            <a:ext cx="566976" cy="566976"/>
          </a:xfrm>
          <a:prstGeom prst="rect">
            <a:avLst/>
          </a:prstGeom>
        </p:spPr>
      </p:pic>
      <p:sp>
        <p:nvSpPr>
          <p:cNvPr id="9" name="Text 3"/>
          <p:cNvSpPr/>
          <p:nvPr/>
        </p:nvSpPr>
        <p:spPr>
          <a:xfrm>
            <a:off x="11544538" y="4178617"/>
            <a:ext cx="2291953" cy="708660"/>
          </a:xfrm>
          <a:prstGeom prst="rect">
            <a:avLst/>
          </a:prstGeom>
          <a:noFill/>
          <a:ln/>
        </p:spPr>
        <p:txBody>
          <a:bodyPr wrap="squar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Verification (Vrfy)</a:t>
            </a:r>
            <a:endParaRPr lang="en-US" sz="2200" dirty="0"/>
          </a:p>
        </p:txBody>
      </p:sp>
      <p:sp>
        <p:nvSpPr>
          <p:cNvPr id="10" name="Text 4"/>
          <p:cNvSpPr/>
          <p:nvPr/>
        </p:nvSpPr>
        <p:spPr>
          <a:xfrm>
            <a:off x="6280190" y="5496758"/>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Message Authentication Codes (MACs) achieve message integrity by detecting spoofed or tampered messages. A MAC scheme includes key generation (Gen), MAC generation (Mac), and verification (Vrfy) algorithms. Security is defined by an adversary's attempt to forge a valid tag on a new message after obtaining tags on chosen messages.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89265"/>
            <a:ext cx="6650117" cy="708779"/>
          </a:xfrm>
          <a:prstGeom prst="rect">
            <a:avLst/>
          </a:prstGeom>
          <a:noFill/>
          <a:ln/>
        </p:spPr>
        <p:txBody>
          <a:bodyPr wrap="non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Security Definition</a:t>
            </a:r>
            <a:endParaRPr lang="en-US" sz="4450" dirty="0"/>
          </a:p>
        </p:txBody>
      </p:sp>
      <p:sp>
        <p:nvSpPr>
          <p:cNvPr id="4" name="Shape 1"/>
          <p:cNvSpPr/>
          <p:nvPr/>
        </p:nvSpPr>
        <p:spPr>
          <a:xfrm>
            <a:off x="6280190" y="2093357"/>
            <a:ext cx="510302" cy="510302"/>
          </a:xfrm>
          <a:prstGeom prst="roundRect">
            <a:avLst>
              <a:gd name="adj" fmla="val 18669"/>
            </a:avLst>
          </a:prstGeom>
          <a:solidFill>
            <a:srgbClr val="D6F5EE"/>
          </a:solidFill>
          <a:ln w="7620">
            <a:solidFill>
              <a:srgbClr val="BCDBD4"/>
            </a:solidFill>
            <a:prstDash val="solid"/>
          </a:ln>
        </p:spPr>
      </p:sp>
      <p:sp>
        <p:nvSpPr>
          <p:cNvPr id="5" name="Text 2"/>
          <p:cNvSpPr/>
          <p:nvPr/>
        </p:nvSpPr>
        <p:spPr>
          <a:xfrm>
            <a:off x="7017306" y="209335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Secure MAC</a:t>
            </a:r>
            <a:endParaRPr lang="en-US" sz="2200" dirty="0"/>
          </a:p>
        </p:txBody>
      </p:sp>
      <p:sp>
        <p:nvSpPr>
          <p:cNvPr id="6" name="Text 3"/>
          <p:cNvSpPr/>
          <p:nvPr/>
        </p:nvSpPr>
        <p:spPr>
          <a:xfrm>
            <a:off x="7017306" y="2583775"/>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Adversary with oracle access to Mac algorithm must not be able to output a new message-tag pair that verifies correctly.</a:t>
            </a:r>
            <a:endParaRPr lang="en-US" sz="1750" dirty="0"/>
          </a:p>
        </p:txBody>
      </p:sp>
      <p:sp>
        <p:nvSpPr>
          <p:cNvPr id="7" name="Shape 4"/>
          <p:cNvSpPr/>
          <p:nvPr/>
        </p:nvSpPr>
        <p:spPr>
          <a:xfrm>
            <a:off x="6280190" y="3791545"/>
            <a:ext cx="510302" cy="510302"/>
          </a:xfrm>
          <a:prstGeom prst="roundRect">
            <a:avLst>
              <a:gd name="adj" fmla="val 18669"/>
            </a:avLst>
          </a:prstGeom>
          <a:solidFill>
            <a:srgbClr val="D6F5EE"/>
          </a:solidFill>
          <a:ln w="7620">
            <a:solidFill>
              <a:srgbClr val="BCDBD4"/>
            </a:solidFill>
            <a:prstDash val="solid"/>
          </a:ln>
        </p:spPr>
      </p:sp>
      <p:sp>
        <p:nvSpPr>
          <p:cNvPr id="8" name="Text 5"/>
          <p:cNvSpPr/>
          <p:nvPr/>
        </p:nvSpPr>
        <p:spPr>
          <a:xfrm>
            <a:off x="7017306" y="379154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Strong Security</a:t>
            </a:r>
            <a:endParaRPr lang="en-US" sz="2200" dirty="0"/>
          </a:p>
        </p:txBody>
      </p:sp>
      <p:sp>
        <p:nvSpPr>
          <p:cNvPr id="9" name="Text 6"/>
          <p:cNvSpPr/>
          <p:nvPr/>
        </p:nvSpPr>
        <p:spPr>
          <a:xfrm>
            <a:off x="7017306" y="4281964"/>
            <a:ext cx="6819305"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Adversary must not be able to output any new message-tag pair that verifies correctly, even if the message was previously queried, as long as the tag is different.</a:t>
            </a:r>
            <a:endParaRPr lang="en-US" sz="1750" dirty="0"/>
          </a:p>
        </p:txBody>
      </p:sp>
      <p:sp>
        <p:nvSpPr>
          <p:cNvPr id="10" name="Text 7"/>
          <p:cNvSpPr/>
          <p:nvPr/>
        </p:nvSpPr>
        <p:spPr>
          <a:xfrm>
            <a:off x="6280190" y="5625822"/>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A secure MAC ensures that the probability of successful forgery by any probabilistic polynomial-time adversary is negligible. Strong security (or strong unforgeability) requires that the adversary cannot produce any new valid message-tag pair, even if the message was previously queried, with a different tag.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57582"/>
          </a:xfrm>
          <a:prstGeom prst="rect">
            <a:avLst/>
          </a:prstGeom>
        </p:spPr>
      </p:pic>
      <p:sp>
        <p:nvSpPr>
          <p:cNvPr id="3" name="Text 0"/>
          <p:cNvSpPr/>
          <p:nvPr/>
        </p:nvSpPr>
        <p:spPr>
          <a:xfrm>
            <a:off x="716042" y="3366730"/>
            <a:ext cx="12656582" cy="639366"/>
          </a:xfrm>
          <a:prstGeom prst="rect">
            <a:avLst/>
          </a:prstGeom>
          <a:noFill/>
          <a:ln/>
        </p:spPr>
        <p:txBody>
          <a:bodyPr wrap="none" lIns="0" tIns="0" rIns="0" bIns="0" rtlCol="0" anchor="t"/>
          <a:lstStyle/>
          <a:p>
            <a:pPr algn="l" indent="0" marL="0">
              <a:lnSpc>
                <a:spcPts val="5000"/>
              </a:lnSpc>
              <a:buNone/>
            </a:pPr>
            <a:r>
              <a:rPr lang="en-US" sz="4000" b="1" dirty="0">
                <a:solidFill>
                  <a:srgbClr val="333F70"/>
                </a:solidFill>
                <a:latin typeface="Unbounded Bold" pitchFamily="34" charset="0"/>
                <a:ea typeface="Unbounded Bold" pitchFamily="34" charset="-122"/>
                <a:cs typeface="Unbounded Bold" pitchFamily="34" charset="-120"/>
              </a:rPr>
              <a:t>Constructing MACs from Block Ciphers</a:t>
            </a:r>
            <a:endParaRPr lang="en-US" sz="4000" dirty="0"/>
          </a:p>
        </p:txBody>
      </p:sp>
      <p:sp>
        <p:nvSpPr>
          <p:cNvPr id="4" name="Shape 1"/>
          <p:cNvSpPr/>
          <p:nvPr/>
        </p:nvSpPr>
        <p:spPr>
          <a:xfrm>
            <a:off x="716042" y="4926687"/>
            <a:ext cx="4194810" cy="204549"/>
          </a:xfrm>
          <a:prstGeom prst="roundRect">
            <a:avLst>
              <a:gd name="adj" fmla="val 42013"/>
            </a:avLst>
          </a:prstGeom>
          <a:solidFill>
            <a:srgbClr val="D6F5EE"/>
          </a:solidFill>
          <a:ln w="7620">
            <a:solidFill>
              <a:srgbClr val="BCDBD4"/>
            </a:solidFill>
            <a:prstDash val="solid"/>
          </a:ln>
        </p:spPr>
      </p:sp>
      <p:sp>
        <p:nvSpPr>
          <p:cNvPr id="5" name="Text 2"/>
          <p:cNvSpPr/>
          <p:nvPr/>
        </p:nvSpPr>
        <p:spPr>
          <a:xfrm>
            <a:off x="716042" y="5438061"/>
            <a:ext cx="2557582" cy="319683"/>
          </a:xfrm>
          <a:prstGeom prst="rect">
            <a:avLst/>
          </a:prstGeom>
          <a:noFill/>
          <a:ln/>
        </p:spPr>
        <p:txBody>
          <a:bodyPr wrap="none" lIns="0" tIns="0" rIns="0" bIns="0" rtlCol="0" anchor="t"/>
          <a:lstStyle/>
          <a:p>
            <a:pPr algn="l"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CBC Mode</a:t>
            </a:r>
            <a:endParaRPr lang="en-US" sz="2000" dirty="0"/>
          </a:p>
        </p:txBody>
      </p:sp>
      <p:sp>
        <p:nvSpPr>
          <p:cNvPr id="6" name="Text 3"/>
          <p:cNvSpPr/>
          <p:nvPr/>
        </p:nvSpPr>
        <p:spPr>
          <a:xfrm>
            <a:off x="716042" y="5880497"/>
            <a:ext cx="4194810" cy="654844"/>
          </a:xfrm>
          <a:prstGeom prst="rect">
            <a:avLst/>
          </a:prstGeom>
          <a:noFill/>
          <a:ln/>
        </p:spPr>
        <p:txBody>
          <a:bodyPr wrap="square" lIns="0" tIns="0" rIns="0" bIns="0" rtlCol="0" anchor="t"/>
          <a:lstStyle/>
          <a:p>
            <a:pPr algn="l" indent="0" marL="0">
              <a:lnSpc>
                <a:spcPts val="2550"/>
              </a:lnSpc>
              <a:buNone/>
            </a:pPr>
            <a:r>
              <a:rPr lang="en-US" sz="1600" dirty="0">
                <a:solidFill>
                  <a:srgbClr val="333F70"/>
                </a:solidFill>
                <a:latin typeface="Open Sans" pitchFamily="34" charset="0"/>
                <a:ea typeface="Open Sans" pitchFamily="34" charset="-122"/>
                <a:cs typeface="Open Sans" pitchFamily="34" charset="-120"/>
              </a:rPr>
              <a:t>Process message in blocks using a block cipher in CBC mode.</a:t>
            </a:r>
            <a:endParaRPr lang="en-US" sz="1600" dirty="0"/>
          </a:p>
        </p:txBody>
      </p:sp>
      <p:sp>
        <p:nvSpPr>
          <p:cNvPr id="7" name="Shape 4"/>
          <p:cNvSpPr/>
          <p:nvPr/>
        </p:nvSpPr>
        <p:spPr>
          <a:xfrm>
            <a:off x="5217676" y="4619744"/>
            <a:ext cx="4194929" cy="204549"/>
          </a:xfrm>
          <a:prstGeom prst="roundRect">
            <a:avLst>
              <a:gd name="adj" fmla="val 42013"/>
            </a:avLst>
          </a:prstGeom>
          <a:solidFill>
            <a:srgbClr val="D6F5EE"/>
          </a:solidFill>
          <a:ln w="7620">
            <a:solidFill>
              <a:srgbClr val="BCDBD4"/>
            </a:solidFill>
            <a:prstDash val="solid"/>
          </a:ln>
        </p:spPr>
      </p:sp>
      <p:sp>
        <p:nvSpPr>
          <p:cNvPr id="8" name="Text 5"/>
          <p:cNvSpPr/>
          <p:nvPr/>
        </p:nvSpPr>
        <p:spPr>
          <a:xfrm>
            <a:off x="5217676" y="5131118"/>
            <a:ext cx="2557582" cy="319683"/>
          </a:xfrm>
          <a:prstGeom prst="rect">
            <a:avLst/>
          </a:prstGeom>
          <a:noFill/>
          <a:ln/>
        </p:spPr>
        <p:txBody>
          <a:bodyPr wrap="none" lIns="0" tIns="0" rIns="0" bIns="0" rtlCol="0" anchor="t"/>
          <a:lstStyle/>
          <a:p>
            <a:pPr algn="l"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Last Block</a:t>
            </a:r>
            <a:endParaRPr lang="en-US" sz="2000" dirty="0"/>
          </a:p>
        </p:txBody>
      </p:sp>
      <p:sp>
        <p:nvSpPr>
          <p:cNvPr id="9" name="Text 6"/>
          <p:cNvSpPr/>
          <p:nvPr/>
        </p:nvSpPr>
        <p:spPr>
          <a:xfrm>
            <a:off x="5217676" y="5573554"/>
            <a:ext cx="4194929" cy="327422"/>
          </a:xfrm>
          <a:prstGeom prst="rect">
            <a:avLst/>
          </a:prstGeom>
          <a:noFill/>
          <a:ln/>
        </p:spPr>
        <p:txBody>
          <a:bodyPr wrap="none" lIns="0" tIns="0" rIns="0" bIns="0" rtlCol="0" anchor="t"/>
          <a:lstStyle/>
          <a:p>
            <a:pPr algn="l" indent="0" marL="0">
              <a:lnSpc>
                <a:spcPts val="2550"/>
              </a:lnSpc>
              <a:buNone/>
            </a:pPr>
            <a:r>
              <a:rPr lang="en-US" sz="1600" dirty="0">
                <a:solidFill>
                  <a:srgbClr val="333F70"/>
                </a:solidFill>
                <a:latin typeface="Open Sans" pitchFamily="34" charset="0"/>
                <a:ea typeface="Open Sans" pitchFamily="34" charset="-122"/>
                <a:cs typeface="Open Sans" pitchFamily="34" charset="-120"/>
              </a:rPr>
              <a:t>Output only the last block as the MAC tag.</a:t>
            </a:r>
            <a:endParaRPr lang="en-US" sz="1600" dirty="0"/>
          </a:p>
        </p:txBody>
      </p:sp>
      <p:sp>
        <p:nvSpPr>
          <p:cNvPr id="10" name="Shape 7"/>
          <p:cNvSpPr/>
          <p:nvPr/>
        </p:nvSpPr>
        <p:spPr>
          <a:xfrm>
            <a:off x="9719429" y="4312920"/>
            <a:ext cx="4194929" cy="204549"/>
          </a:xfrm>
          <a:prstGeom prst="roundRect">
            <a:avLst>
              <a:gd name="adj" fmla="val 42013"/>
            </a:avLst>
          </a:prstGeom>
          <a:solidFill>
            <a:srgbClr val="D6F5EE"/>
          </a:solidFill>
          <a:ln w="7620">
            <a:solidFill>
              <a:srgbClr val="BCDBD4"/>
            </a:solidFill>
            <a:prstDash val="solid"/>
          </a:ln>
        </p:spPr>
      </p:sp>
      <p:sp>
        <p:nvSpPr>
          <p:cNvPr id="11" name="Text 8"/>
          <p:cNvSpPr/>
          <p:nvPr/>
        </p:nvSpPr>
        <p:spPr>
          <a:xfrm>
            <a:off x="9719429" y="4824293"/>
            <a:ext cx="2557582" cy="319683"/>
          </a:xfrm>
          <a:prstGeom prst="rect">
            <a:avLst/>
          </a:prstGeom>
          <a:noFill/>
          <a:ln/>
        </p:spPr>
        <p:txBody>
          <a:bodyPr wrap="none" lIns="0" tIns="0" rIns="0" bIns="0" rtlCol="0" anchor="t"/>
          <a:lstStyle/>
          <a:p>
            <a:pPr algn="l"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Verification</a:t>
            </a:r>
            <a:endParaRPr lang="en-US" sz="2000" dirty="0"/>
          </a:p>
        </p:txBody>
      </p:sp>
      <p:sp>
        <p:nvSpPr>
          <p:cNvPr id="12" name="Text 9"/>
          <p:cNvSpPr/>
          <p:nvPr/>
        </p:nvSpPr>
        <p:spPr>
          <a:xfrm>
            <a:off x="9719429" y="5266730"/>
            <a:ext cx="4194929" cy="654844"/>
          </a:xfrm>
          <a:prstGeom prst="rect">
            <a:avLst/>
          </a:prstGeom>
          <a:noFill/>
          <a:ln/>
        </p:spPr>
        <p:txBody>
          <a:bodyPr wrap="square" lIns="0" tIns="0" rIns="0" bIns="0" rtlCol="0" anchor="t"/>
          <a:lstStyle/>
          <a:p>
            <a:pPr algn="l" indent="0" marL="0">
              <a:lnSpc>
                <a:spcPts val="2550"/>
              </a:lnSpc>
              <a:buNone/>
            </a:pPr>
            <a:r>
              <a:rPr lang="en-US" sz="1600" dirty="0">
                <a:solidFill>
                  <a:srgbClr val="333F70"/>
                </a:solidFill>
                <a:latin typeface="Open Sans" pitchFamily="34" charset="0"/>
                <a:ea typeface="Open Sans" pitchFamily="34" charset="-122"/>
                <a:cs typeface="Open Sans" pitchFamily="34" charset="-120"/>
              </a:rPr>
              <a:t>Recompute the MAC and compare it to the provided tag.</a:t>
            </a:r>
            <a:endParaRPr lang="en-US" sz="1600" dirty="0"/>
          </a:p>
        </p:txBody>
      </p:sp>
      <p:sp>
        <p:nvSpPr>
          <p:cNvPr id="13" name="Text 10"/>
          <p:cNvSpPr/>
          <p:nvPr/>
        </p:nvSpPr>
        <p:spPr>
          <a:xfrm>
            <a:off x="716042" y="6765488"/>
            <a:ext cx="13198316" cy="654844"/>
          </a:xfrm>
          <a:prstGeom prst="rect">
            <a:avLst/>
          </a:prstGeom>
          <a:noFill/>
          <a:ln/>
        </p:spPr>
        <p:txBody>
          <a:bodyPr wrap="square" lIns="0" tIns="0" rIns="0" bIns="0" rtlCol="0" anchor="t"/>
          <a:lstStyle/>
          <a:p>
            <a:pPr algn="l" indent="0" marL="0">
              <a:lnSpc>
                <a:spcPts val="2550"/>
              </a:lnSpc>
              <a:buNone/>
            </a:pPr>
            <a:r>
              <a:rPr lang="en-US" sz="1600" dirty="0">
                <a:solidFill>
                  <a:srgbClr val="333F70"/>
                </a:solidFill>
                <a:latin typeface="Open Sans" pitchFamily="34" charset="0"/>
                <a:ea typeface="Open Sans" pitchFamily="34" charset="-122"/>
                <a:cs typeface="Open Sans" pitchFamily="34" charset="-120"/>
              </a:rPr>
              <a:t>MACs can be built using block ciphers. Basic CBC-MAC generates a tag for a fixed-length message by processing it in blocks using a block cipher in CBC mode and outputting the last block as the MAC tag. The key for the MAC is the same as the key for the block cipher.</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9828" y="763429"/>
            <a:ext cx="7637145" cy="1345406"/>
          </a:xfrm>
          <a:prstGeom prst="rect">
            <a:avLst/>
          </a:prstGeom>
          <a:noFill/>
          <a:ln/>
        </p:spPr>
        <p:txBody>
          <a:bodyPr wrap="square" lIns="0" tIns="0" rIns="0" bIns="0" rtlCol="0" anchor="t"/>
          <a:lstStyle/>
          <a:p>
            <a:pPr algn="l" indent="0" marL="0">
              <a:lnSpc>
                <a:spcPts val="5250"/>
              </a:lnSpc>
              <a:buNone/>
            </a:pPr>
            <a:r>
              <a:rPr lang="en-US" sz="4200" b="1" dirty="0">
                <a:solidFill>
                  <a:srgbClr val="333F70"/>
                </a:solidFill>
                <a:latin typeface="Unbounded Bold" pitchFamily="34" charset="0"/>
                <a:ea typeface="Unbounded Bold" pitchFamily="34" charset="-122"/>
                <a:cs typeface="Unbounded Bold" pitchFamily="34" charset="-120"/>
              </a:rPr>
              <a:t>Security of Basic CBC-MAC</a:t>
            </a:r>
            <a:endParaRPr lang="en-US" sz="4200" dirty="0"/>
          </a:p>
        </p:txBody>
      </p:sp>
      <p:sp>
        <p:nvSpPr>
          <p:cNvPr id="4" name="Shape 1"/>
          <p:cNvSpPr/>
          <p:nvPr/>
        </p:nvSpPr>
        <p:spPr>
          <a:xfrm>
            <a:off x="6239828" y="2431733"/>
            <a:ext cx="7637145" cy="1599843"/>
          </a:xfrm>
          <a:prstGeom prst="roundRect">
            <a:avLst>
              <a:gd name="adj" fmla="val 5651"/>
            </a:avLst>
          </a:prstGeom>
          <a:solidFill>
            <a:srgbClr val="D6F5EE"/>
          </a:solidFill>
          <a:ln w="7620">
            <a:solidFill>
              <a:srgbClr val="BCDBD4"/>
            </a:solidFill>
            <a:prstDash val="solid"/>
          </a:ln>
        </p:spPr>
      </p:sp>
      <p:sp>
        <p:nvSpPr>
          <p:cNvPr id="5" name="Text 2"/>
          <p:cNvSpPr/>
          <p:nvPr/>
        </p:nvSpPr>
        <p:spPr>
          <a:xfrm>
            <a:off x="6462713" y="2654617"/>
            <a:ext cx="4807506" cy="336352"/>
          </a:xfrm>
          <a:prstGeom prst="rect">
            <a:avLst/>
          </a:prstGeom>
          <a:noFill/>
          <a:ln/>
        </p:spPr>
        <p:txBody>
          <a:bodyPr wrap="none" lIns="0" tIns="0" rIns="0" bIns="0" rtlCol="0" anchor="t"/>
          <a:lstStyle/>
          <a:p>
            <a:pPr algn="l" indent="0" marL="0">
              <a:lnSpc>
                <a:spcPts val="2600"/>
              </a:lnSpc>
              <a:buNone/>
            </a:pPr>
            <a:r>
              <a:rPr lang="en-US" sz="2100" b="1" dirty="0">
                <a:solidFill>
                  <a:srgbClr val="333F70"/>
                </a:solidFill>
                <a:latin typeface="Unbounded Bold" pitchFamily="34" charset="0"/>
                <a:ea typeface="Unbounded Bold" pitchFamily="34" charset="-122"/>
                <a:cs typeface="Unbounded Bold" pitchFamily="34" charset="-120"/>
              </a:rPr>
              <a:t>Pseudorandom Permutation</a:t>
            </a:r>
            <a:endParaRPr lang="en-US" sz="2100" dirty="0"/>
          </a:p>
        </p:txBody>
      </p:sp>
      <p:sp>
        <p:nvSpPr>
          <p:cNvPr id="6" name="Text 3"/>
          <p:cNvSpPr/>
          <p:nvPr/>
        </p:nvSpPr>
        <p:spPr>
          <a:xfrm>
            <a:off x="6462713" y="3120033"/>
            <a:ext cx="7191375" cy="688658"/>
          </a:xfrm>
          <a:prstGeom prst="rect">
            <a:avLst/>
          </a:prstGeom>
          <a:noFill/>
          <a:ln/>
        </p:spPr>
        <p:txBody>
          <a:bodyPr wrap="square" lIns="0" tIns="0" rIns="0" bIns="0" rtlCol="0" anchor="t"/>
          <a:lstStyle/>
          <a:p>
            <a:pPr algn="l" indent="0" marL="0">
              <a:lnSpc>
                <a:spcPts val="2700"/>
              </a:lnSpc>
              <a:buNone/>
            </a:pPr>
            <a:r>
              <a:rPr lang="en-US" sz="1650" dirty="0">
                <a:solidFill>
                  <a:srgbClr val="333F70"/>
                </a:solidFill>
                <a:latin typeface="Open Sans" pitchFamily="34" charset="0"/>
                <a:ea typeface="Open Sans" pitchFamily="34" charset="-122"/>
                <a:cs typeface="Open Sans" pitchFamily="34" charset="-120"/>
              </a:rPr>
              <a:t>If the underlying block cipher is a pseudorandom permutation, then basic CBC-MAC is a secure MAC for fixed-length messages.</a:t>
            </a:r>
            <a:endParaRPr lang="en-US" sz="1650" dirty="0"/>
          </a:p>
        </p:txBody>
      </p:sp>
      <p:sp>
        <p:nvSpPr>
          <p:cNvPr id="7" name="Shape 4"/>
          <p:cNvSpPr/>
          <p:nvPr/>
        </p:nvSpPr>
        <p:spPr>
          <a:xfrm>
            <a:off x="6239828" y="4246840"/>
            <a:ext cx="7637145" cy="1599843"/>
          </a:xfrm>
          <a:prstGeom prst="roundRect">
            <a:avLst>
              <a:gd name="adj" fmla="val 5651"/>
            </a:avLst>
          </a:prstGeom>
          <a:solidFill>
            <a:srgbClr val="D6F5EE"/>
          </a:solidFill>
          <a:ln w="7620">
            <a:solidFill>
              <a:srgbClr val="BCDBD4"/>
            </a:solidFill>
            <a:prstDash val="solid"/>
          </a:ln>
        </p:spPr>
      </p:sp>
      <p:sp>
        <p:nvSpPr>
          <p:cNvPr id="8" name="Text 5"/>
          <p:cNvSpPr/>
          <p:nvPr/>
        </p:nvSpPr>
        <p:spPr>
          <a:xfrm>
            <a:off x="6462713" y="4469725"/>
            <a:ext cx="2690812" cy="336352"/>
          </a:xfrm>
          <a:prstGeom prst="rect">
            <a:avLst/>
          </a:prstGeom>
          <a:noFill/>
          <a:ln/>
        </p:spPr>
        <p:txBody>
          <a:bodyPr wrap="none" lIns="0" tIns="0" rIns="0" bIns="0" rtlCol="0" anchor="t"/>
          <a:lstStyle/>
          <a:p>
            <a:pPr algn="l" indent="0" marL="0">
              <a:lnSpc>
                <a:spcPts val="2600"/>
              </a:lnSpc>
              <a:buNone/>
            </a:pPr>
            <a:r>
              <a:rPr lang="en-US" sz="2100" b="1" dirty="0">
                <a:solidFill>
                  <a:srgbClr val="333F70"/>
                </a:solidFill>
                <a:latin typeface="Unbounded Bold" pitchFamily="34" charset="0"/>
                <a:ea typeface="Unbounded Bold" pitchFamily="34" charset="-122"/>
                <a:cs typeface="Unbounded Bold" pitchFamily="34" charset="-120"/>
              </a:rPr>
              <a:t>Fixed Length</a:t>
            </a:r>
            <a:endParaRPr lang="en-US" sz="2100" dirty="0"/>
          </a:p>
        </p:txBody>
      </p:sp>
      <p:sp>
        <p:nvSpPr>
          <p:cNvPr id="9" name="Text 6"/>
          <p:cNvSpPr/>
          <p:nvPr/>
        </p:nvSpPr>
        <p:spPr>
          <a:xfrm>
            <a:off x="6462713" y="4935141"/>
            <a:ext cx="7191375" cy="688658"/>
          </a:xfrm>
          <a:prstGeom prst="rect">
            <a:avLst/>
          </a:prstGeom>
          <a:noFill/>
          <a:ln/>
        </p:spPr>
        <p:txBody>
          <a:bodyPr wrap="square" lIns="0" tIns="0" rIns="0" bIns="0" rtlCol="0" anchor="t"/>
          <a:lstStyle/>
          <a:p>
            <a:pPr algn="l" indent="0" marL="0">
              <a:lnSpc>
                <a:spcPts val="2700"/>
              </a:lnSpc>
              <a:buNone/>
            </a:pPr>
            <a:r>
              <a:rPr lang="en-US" sz="1650" dirty="0">
                <a:solidFill>
                  <a:srgbClr val="333F70"/>
                </a:solidFill>
                <a:latin typeface="Open Sans" pitchFamily="34" charset="0"/>
                <a:ea typeface="Open Sans" pitchFamily="34" charset="-122"/>
                <a:cs typeface="Open Sans" pitchFamily="34" charset="-120"/>
              </a:rPr>
              <a:t>Basic CBC-MAC is only secure when the length of the messages being authenticated is fixed and agreed upon in advance.</a:t>
            </a:r>
            <a:endParaRPr lang="en-US" sz="1650" dirty="0"/>
          </a:p>
        </p:txBody>
      </p:sp>
      <p:sp>
        <p:nvSpPr>
          <p:cNvPr id="10" name="Text 7"/>
          <p:cNvSpPr/>
          <p:nvPr/>
        </p:nvSpPr>
        <p:spPr>
          <a:xfrm>
            <a:off x="6239828" y="6088856"/>
            <a:ext cx="7637145" cy="1377315"/>
          </a:xfrm>
          <a:prstGeom prst="rect">
            <a:avLst/>
          </a:prstGeom>
          <a:noFill/>
          <a:ln/>
        </p:spPr>
        <p:txBody>
          <a:bodyPr wrap="square" lIns="0" tIns="0" rIns="0" bIns="0" rtlCol="0" anchor="t"/>
          <a:lstStyle/>
          <a:p>
            <a:pPr algn="l" indent="0" marL="0">
              <a:lnSpc>
                <a:spcPts val="2700"/>
              </a:lnSpc>
              <a:buNone/>
            </a:pPr>
            <a:r>
              <a:rPr lang="en-US" sz="1650" dirty="0">
                <a:solidFill>
                  <a:srgbClr val="333F70"/>
                </a:solidFill>
                <a:latin typeface="Open Sans" pitchFamily="34" charset="0"/>
                <a:ea typeface="Open Sans" pitchFamily="34" charset="-122"/>
                <a:cs typeface="Open Sans" pitchFamily="34" charset="-120"/>
              </a:rPr>
              <a:t>Theorem 4.10 states that if the underlying block cipher is a pseudorandom permutation, then basic CBC-MAC is a secure MAC for fixed-length messages. However, basic CBC-MAC is only secure when the length of the messages being authenticated is fixed and agreed upon in advance.</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146334"/>
            <a:ext cx="13042821" cy="1417558"/>
          </a:xfrm>
          <a:prstGeom prst="rect">
            <a:avLst/>
          </a:prstGeom>
          <a:noFill/>
          <a:ln/>
        </p:spPr>
        <p:txBody>
          <a:bodyPr wrap="squar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Secure CBC-MAC for Arbitrary-Length Messages</a:t>
            </a:r>
            <a:endParaRPr lang="en-US" sz="4450" dirty="0"/>
          </a:p>
        </p:txBody>
      </p:sp>
      <p:pic>
        <p:nvPicPr>
          <p:cNvPr id="3" name="Image 0" descr="preencoded.png">    </p:cNvPr>
          <p:cNvPicPr>
            <a:picLocks noChangeAspect="1"/>
          </p:cNvPicPr>
          <p:nvPr/>
        </p:nvPicPr>
        <p:blipFill>
          <a:blip r:embed="rId1"/>
          <a:stretch>
            <a:fillRect/>
          </a:stretch>
        </p:blipFill>
        <p:spPr>
          <a:xfrm>
            <a:off x="793790" y="3017520"/>
            <a:ext cx="1134070" cy="1360884"/>
          </a:xfrm>
          <a:prstGeom prst="rect">
            <a:avLst/>
          </a:prstGeom>
        </p:spPr>
      </p:pic>
      <p:sp>
        <p:nvSpPr>
          <p:cNvPr id="4" name="Text 1"/>
          <p:cNvSpPr/>
          <p:nvPr/>
        </p:nvSpPr>
        <p:spPr>
          <a:xfrm>
            <a:off x="2268022" y="324433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Prepend Length</a:t>
            </a:r>
            <a:endParaRPr lang="en-US" sz="2200" dirty="0"/>
          </a:p>
        </p:txBody>
      </p:sp>
      <p:sp>
        <p:nvSpPr>
          <p:cNvPr id="5" name="Text 2"/>
          <p:cNvSpPr/>
          <p:nvPr/>
        </p:nvSpPr>
        <p:spPr>
          <a:xfrm>
            <a:off x="2268022" y="3734753"/>
            <a:ext cx="11568589" cy="362903"/>
          </a:xfrm>
          <a:prstGeom prst="rect">
            <a:avLst/>
          </a:prstGeom>
          <a:noFill/>
          <a:ln/>
        </p:spPr>
        <p:txBody>
          <a:bodyPr wrap="non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Prepend the message with its length encoded as an n-bit string.</a:t>
            </a:r>
            <a:endParaRPr lang="en-US" sz="1750" dirty="0"/>
          </a:p>
        </p:txBody>
      </p:sp>
      <p:pic>
        <p:nvPicPr>
          <p:cNvPr id="6" name="Image 1" descr="preencoded.png">    </p:cNvPr>
          <p:cNvPicPr>
            <a:picLocks noChangeAspect="1"/>
          </p:cNvPicPr>
          <p:nvPr/>
        </p:nvPicPr>
        <p:blipFill>
          <a:blip r:embed="rId2"/>
          <a:stretch>
            <a:fillRect/>
          </a:stretch>
        </p:blipFill>
        <p:spPr>
          <a:xfrm>
            <a:off x="793790" y="4378404"/>
            <a:ext cx="1134070" cy="1360884"/>
          </a:xfrm>
          <a:prstGeom prst="rect">
            <a:avLst/>
          </a:prstGeom>
        </p:spPr>
      </p:pic>
      <p:sp>
        <p:nvSpPr>
          <p:cNvPr id="7" name="Text 3"/>
          <p:cNvSpPr/>
          <p:nvPr/>
        </p:nvSpPr>
        <p:spPr>
          <a:xfrm>
            <a:off x="2268022" y="46052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Basic CBC-MAC</a:t>
            </a:r>
            <a:endParaRPr lang="en-US" sz="2200" dirty="0"/>
          </a:p>
        </p:txBody>
      </p:sp>
      <p:sp>
        <p:nvSpPr>
          <p:cNvPr id="8" name="Text 4"/>
          <p:cNvSpPr/>
          <p:nvPr/>
        </p:nvSpPr>
        <p:spPr>
          <a:xfrm>
            <a:off x="2268022" y="5095637"/>
            <a:ext cx="11568589" cy="362903"/>
          </a:xfrm>
          <a:prstGeom prst="rect">
            <a:avLst/>
          </a:prstGeom>
          <a:noFill/>
          <a:ln/>
        </p:spPr>
        <p:txBody>
          <a:bodyPr wrap="non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Compute basic CBC-MAC on the result.</a:t>
            </a:r>
            <a:endParaRPr lang="en-US" sz="1750" dirty="0"/>
          </a:p>
        </p:txBody>
      </p:sp>
      <p:sp>
        <p:nvSpPr>
          <p:cNvPr id="9" name="Text 5"/>
          <p:cNvSpPr/>
          <p:nvPr/>
        </p:nvSpPr>
        <p:spPr>
          <a:xfrm>
            <a:off x="793790" y="5994440"/>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To handle messages of arbitrary length securely, one approach is to prepend the message with its length encoded as an n-bit string, and then compute basic CBC-MAC on the result. This ensures that messages of different lengths are processed securely.</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23543" y="665798"/>
            <a:ext cx="13117830" cy="646033"/>
          </a:xfrm>
          <a:prstGeom prst="rect">
            <a:avLst/>
          </a:prstGeom>
          <a:noFill/>
          <a:ln/>
        </p:spPr>
        <p:txBody>
          <a:bodyPr wrap="none" lIns="0" tIns="0" rIns="0" bIns="0" rtlCol="0" anchor="t"/>
          <a:lstStyle/>
          <a:p>
            <a:pPr algn="l" indent="0" marL="0">
              <a:lnSpc>
                <a:spcPts val="5050"/>
              </a:lnSpc>
              <a:buNone/>
            </a:pPr>
            <a:r>
              <a:rPr lang="en-US" sz="4050" b="1" dirty="0">
                <a:solidFill>
                  <a:srgbClr val="333F70"/>
                </a:solidFill>
                <a:latin typeface="Unbounded Bold" pitchFamily="34" charset="0"/>
                <a:ea typeface="Unbounded Bold" pitchFamily="34" charset="-122"/>
                <a:cs typeface="Unbounded Bold" pitchFamily="34" charset="-120"/>
              </a:rPr>
              <a:t>ε(n)-Difference Universal Keyed Function</a:t>
            </a:r>
            <a:endParaRPr lang="en-US" sz="4050" dirty="0"/>
          </a:p>
        </p:txBody>
      </p:sp>
      <p:sp>
        <p:nvSpPr>
          <p:cNvPr id="3" name="Text 1"/>
          <p:cNvSpPr/>
          <p:nvPr/>
        </p:nvSpPr>
        <p:spPr>
          <a:xfrm>
            <a:off x="1836896" y="3643551"/>
            <a:ext cx="2757845" cy="322898"/>
          </a:xfrm>
          <a:prstGeom prst="rect">
            <a:avLst/>
          </a:prstGeom>
          <a:noFill/>
          <a:ln/>
        </p:spPr>
        <p:txBody>
          <a:bodyPr wrap="none" lIns="0" tIns="0" rIns="0" bIns="0" rtlCol="0" anchor="t"/>
          <a:lstStyle/>
          <a:p>
            <a:pPr algn="r"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Keyed Function F</a:t>
            </a:r>
            <a:endParaRPr lang="en-US" sz="2000" dirty="0"/>
          </a:p>
        </p:txBody>
      </p:sp>
      <p:sp>
        <p:nvSpPr>
          <p:cNvPr id="4" name="Text 2"/>
          <p:cNvSpPr/>
          <p:nvPr/>
        </p:nvSpPr>
        <p:spPr>
          <a:xfrm>
            <a:off x="723543" y="4090392"/>
            <a:ext cx="3871198" cy="330637"/>
          </a:xfrm>
          <a:prstGeom prst="rect">
            <a:avLst/>
          </a:prstGeom>
          <a:noFill/>
          <a:ln/>
        </p:spPr>
        <p:txBody>
          <a:bodyPr wrap="none" lIns="0" tIns="0" rIns="0" bIns="0" rtlCol="0" anchor="t"/>
          <a:lstStyle/>
          <a:p>
            <a:pPr algn="r" indent="0" marL="0">
              <a:lnSpc>
                <a:spcPts val="2600"/>
              </a:lnSpc>
              <a:buNone/>
            </a:pPr>
            <a:r>
              <a:rPr lang="en-US" sz="1600" dirty="0">
                <a:solidFill>
                  <a:srgbClr val="333F70"/>
                </a:solidFill>
                <a:latin typeface="Open Sans" pitchFamily="34" charset="0"/>
                <a:ea typeface="Open Sans" pitchFamily="34" charset="-122"/>
                <a:cs typeface="Open Sans" pitchFamily="34" charset="-120"/>
              </a:rPr>
              <a:t>e.g., a block cipher</a:t>
            </a:r>
            <a:endParaRPr lang="en-US" sz="1600" dirty="0"/>
          </a:p>
        </p:txBody>
      </p:sp>
      <p:pic>
        <p:nvPicPr>
          <p:cNvPr id="5" name="Image 0" descr="preencoded.png">    </p:cNvPr>
          <p:cNvPicPr>
            <a:picLocks noChangeAspect="1"/>
          </p:cNvPicPr>
          <p:nvPr/>
        </p:nvPicPr>
        <p:blipFill>
          <a:blip r:embed="rId1"/>
          <a:stretch>
            <a:fillRect/>
          </a:stretch>
        </p:blipFill>
        <p:spPr>
          <a:xfrm>
            <a:off x="5008126" y="1725216"/>
            <a:ext cx="4614148" cy="4614148"/>
          </a:xfrm>
          <a:prstGeom prst="rect">
            <a:avLst/>
          </a:prstGeom>
        </p:spPr>
      </p:pic>
      <p:sp>
        <p:nvSpPr>
          <p:cNvPr id="6" name="Text 3"/>
          <p:cNvSpPr/>
          <p:nvPr/>
        </p:nvSpPr>
        <p:spPr>
          <a:xfrm>
            <a:off x="5981581" y="3850600"/>
            <a:ext cx="290632" cy="363379"/>
          </a:xfrm>
          <a:prstGeom prst="rect">
            <a:avLst/>
          </a:prstGeom>
          <a:noFill/>
          <a:ln/>
        </p:spPr>
        <p:txBody>
          <a:bodyPr wrap="none" lIns="0" tIns="0" rIns="0" bIns="0" rtlCol="0" anchor="t"/>
          <a:lstStyle/>
          <a:p>
            <a:pPr algn="l" indent="0" marL="0">
              <a:lnSpc>
                <a:spcPts val="3650"/>
              </a:lnSpc>
              <a:buNone/>
            </a:pPr>
            <a:r>
              <a:rPr lang="en-US" sz="2250" b="1" dirty="0">
                <a:solidFill>
                  <a:srgbClr val="333F70"/>
                </a:solidFill>
                <a:latin typeface="Unbounded Bold" pitchFamily="34" charset="0"/>
                <a:ea typeface="Unbounded Bold" pitchFamily="34" charset="-122"/>
                <a:cs typeface="Unbounded Bold" pitchFamily="34" charset="-120"/>
              </a:rPr>
              <a:t>1</a:t>
            </a:r>
            <a:endParaRPr lang="en-US" sz="2250" dirty="0"/>
          </a:p>
        </p:txBody>
      </p:sp>
      <p:sp>
        <p:nvSpPr>
          <p:cNvPr id="7" name="Text 4"/>
          <p:cNvSpPr/>
          <p:nvPr/>
        </p:nvSpPr>
        <p:spPr>
          <a:xfrm>
            <a:off x="9622274" y="2164437"/>
            <a:ext cx="3267551" cy="322898"/>
          </a:xfrm>
          <a:prstGeom prst="rect">
            <a:avLst/>
          </a:prstGeom>
          <a:noFill/>
          <a:ln/>
        </p:spPr>
        <p:txBody>
          <a:bodyPr wrap="none" lIns="0" tIns="0" rIns="0" bIns="0" rtlCol="0" anchor="t"/>
          <a:lstStyle/>
          <a:p>
            <a:pPr algn="l"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Keyed Function CBC</a:t>
            </a:r>
            <a:endParaRPr lang="en-US" sz="2000" dirty="0"/>
          </a:p>
        </p:txBody>
      </p:sp>
      <p:sp>
        <p:nvSpPr>
          <p:cNvPr id="8" name="Text 5"/>
          <p:cNvSpPr/>
          <p:nvPr/>
        </p:nvSpPr>
        <p:spPr>
          <a:xfrm>
            <a:off x="9622274" y="2611279"/>
            <a:ext cx="4284583" cy="661273"/>
          </a:xfrm>
          <a:prstGeom prst="rect">
            <a:avLst/>
          </a:prstGeom>
          <a:noFill/>
          <a:ln/>
        </p:spPr>
        <p:txBody>
          <a:bodyPr wrap="square" lIns="0" tIns="0" rIns="0" bIns="0" rtlCol="0" anchor="t"/>
          <a:lstStyle/>
          <a:p>
            <a:pPr algn="l" indent="0" marL="0">
              <a:lnSpc>
                <a:spcPts val="2600"/>
              </a:lnSpc>
              <a:buNone/>
            </a:pPr>
            <a:r>
              <a:rPr lang="en-US" sz="1600" dirty="0">
                <a:solidFill>
                  <a:srgbClr val="333F70"/>
                </a:solidFill>
                <a:latin typeface="Open Sans" pitchFamily="34" charset="0"/>
                <a:ea typeface="Open Sans" pitchFamily="34" charset="-122"/>
                <a:cs typeface="Open Sans" pitchFamily="34" charset="-120"/>
              </a:rPr>
              <a:t>For nonempty strings whose length is a multiple of n</a:t>
            </a:r>
            <a:endParaRPr lang="en-US" sz="1600" dirty="0"/>
          </a:p>
        </p:txBody>
      </p:sp>
      <p:pic>
        <p:nvPicPr>
          <p:cNvPr id="9" name="Image 1" descr="preencoded.png">    </p:cNvPr>
          <p:cNvPicPr>
            <a:picLocks noChangeAspect="1"/>
          </p:cNvPicPr>
          <p:nvPr/>
        </p:nvPicPr>
        <p:blipFill>
          <a:blip r:embed="rId2"/>
          <a:stretch>
            <a:fillRect/>
          </a:stretch>
        </p:blipFill>
        <p:spPr>
          <a:xfrm>
            <a:off x="5008126" y="1725216"/>
            <a:ext cx="4614148" cy="4614148"/>
          </a:xfrm>
          <a:prstGeom prst="rect">
            <a:avLst/>
          </a:prstGeom>
        </p:spPr>
      </p:pic>
      <p:sp>
        <p:nvSpPr>
          <p:cNvPr id="10" name="Text 6"/>
          <p:cNvSpPr/>
          <p:nvPr/>
        </p:nvSpPr>
        <p:spPr>
          <a:xfrm>
            <a:off x="7763828" y="2821543"/>
            <a:ext cx="290632" cy="363379"/>
          </a:xfrm>
          <a:prstGeom prst="rect">
            <a:avLst/>
          </a:prstGeom>
          <a:noFill/>
          <a:ln/>
        </p:spPr>
        <p:txBody>
          <a:bodyPr wrap="none" lIns="0" tIns="0" rIns="0" bIns="0" rtlCol="0" anchor="t"/>
          <a:lstStyle/>
          <a:p>
            <a:pPr algn="l" indent="0" marL="0">
              <a:lnSpc>
                <a:spcPts val="3650"/>
              </a:lnSpc>
              <a:buNone/>
            </a:pPr>
            <a:r>
              <a:rPr lang="en-US" sz="2250" b="1" dirty="0">
                <a:solidFill>
                  <a:srgbClr val="333F70"/>
                </a:solidFill>
                <a:latin typeface="Unbounded Bold" pitchFamily="34" charset="0"/>
                <a:ea typeface="Unbounded Bold" pitchFamily="34" charset="-122"/>
                <a:cs typeface="Unbounded Bold" pitchFamily="34" charset="-120"/>
              </a:rPr>
              <a:t>2</a:t>
            </a:r>
            <a:endParaRPr lang="en-US" sz="2250" dirty="0"/>
          </a:p>
        </p:txBody>
      </p:sp>
      <p:sp>
        <p:nvSpPr>
          <p:cNvPr id="11" name="Text 7"/>
          <p:cNvSpPr/>
          <p:nvPr/>
        </p:nvSpPr>
        <p:spPr>
          <a:xfrm>
            <a:off x="9622274" y="4461272"/>
            <a:ext cx="4000381" cy="322898"/>
          </a:xfrm>
          <a:prstGeom prst="rect">
            <a:avLst/>
          </a:prstGeom>
          <a:noFill/>
          <a:ln/>
        </p:spPr>
        <p:txBody>
          <a:bodyPr wrap="none" lIns="0" tIns="0" rIns="0" bIns="0" rtlCol="0" anchor="t"/>
          <a:lstStyle/>
          <a:p>
            <a:pPr algn="l"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ε(n)-Difference Universal</a:t>
            </a:r>
            <a:endParaRPr lang="en-US" sz="2000" dirty="0"/>
          </a:p>
        </p:txBody>
      </p:sp>
      <p:sp>
        <p:nvSpPr>
          <p:cNvPr id="12" name="Text 8"/>
          <p:cNvSpPr/>
          <p:nvPr/>
        </p:nvSpPr>
        <p:spPr>
          <a:xfrm>
            <a:off x="9622274" y="4908113"/>
            <a:ext cx="4284583" cy="991910"/>
          </a:xfrm>
          <a:prstGeom prst="rect">
            <a:avLst/>
          </a:prstGeom>
          <a:noFill/>
          <a:ln/>
        </p:spPr>
        <p:txBody>
          <a:bodyPr wrap="square" lIns="0" tIns="0" rIns="0" bIns="0" rtlCol="0" anchor="t"/>
          <a:lstStyle/>
          <a:p>
            <a:pPr algn="l" indent="0" marL="0">
              <a:lnSpc>
                <a:spcPts val="2600"/>
              </a:lnSpc>
              <a:buNone/>
            </a:pPr>
            <a:r>
              <a:rPr lang="en-US" sz="1600" dirty="0">
                <a:solidFill>
                  <a:srgbClr val="333F70"/>
                </a:solidFill>
                <a:latin typeface="Open Sans" pitchFamily="34" charset="0"/>
                <a:ea typeface="Open Sans" pitchFamily="34" charset="-122"/>
                <a:cs typeface="Open Sans" pitchFamily="34" charset="-120"/>
              </a:rPr>
              <a:t>Probability of the difference between the outputs for two distinct inputs being a specific value is bounded by ε(n)</a:t>
            </a:r>
            <a:endParaRPr lang="en-US" sz="1600" dirty="0"/>
          </a:p>
        </p:txBody>
      </p:sp>
      <p:pic>
        <p:nvPicPr>
          <p:cNvPr id="13" name="Image 2" descr="preencoded.png">    </p:cNvPr>
          <p:cNvPicPr>
            <a:picLocks noChangeAspect="1"/>
          </p:cNvPicPr>
          <p:nvPr/>
        </p:nvPicPr>
        <p:blipFill>
          <a:blip r:embed="rId3"/>
          <a:stretch>
            <a:fillRect/>
          </a:stretch>
        </p:blipFill>
        <p:spPr>
          <a:xfrm>
            <a:off x="5008126" y="1725216"/>
            <a:ext cx="4614148" cy="4614148"/>
          </a:xfrm>
          <a:prstGeom prst="rect">
            <a:avLst/>
          </a:prstGeom>
        </p:spPr>
      </p:pic>
      <p:sp>
        <p:nvSpPr>
          <p:cNvPr id="14" name="Text 9"/>
          <p:cNvSpPr/>
          <p:nvPr/>
        </p:nvSpPr>
        <p:spPr>
          <a:xfrm>
            <a:off x="7763828" y="4879538"/>
            <a:ext cx="290632" cy="363379"/>
          </a:xfrm>
          <a:prstGeom prst="rect">
            <a:avLst/>
          </a:prstGeom>
          <a:noFill/>
          <a:ln/>
        </p:spPr>
        <p:txBody>
          <a:bodyPr wrap="none" lIns="0" tIns="0" rIns="0" bIns="0" rtlCol="0" anchor="t"/>
          <a:lstStyle/>
          <a:p>
            <a:pPr algn="l" indent="0" marL="0">
              <a:lnSpc>
                <a:spcPts val="3650"/>
              </a:lnSpc>
              <a:buNone/>
            </a:pPr>
            <a:r>
              <a:rPr lang="en-US" sz="2250" b="1" dirty="0">
                <a:solidFill>
                  <a:srgbClr val="333F70"/>
                </a:solidFill>
                <a:latin typeface="Unbounded Bold" pitchFamily="34" charset="0"/>
                <a:ea typeface="Unbounded Bold" pitchFamily="34" charset="-122"/>
                <a:cs typeface="Unbounded Bold" pitchFamily="34" charset="-120"/>
              </a:rPr>
              <a:t>3</a:t>
            </a:r>
            <a:endParaRPr lang="en-US" sz="2250" dirty="0"/>
          </a:p>
        </p:txBody>
      </p:sp>
      <p:sp>
        <p:nvSpPr>
          <p:cNvPr id="15" name="Text 10"/>
          <p:cNvSpPr/>
          <p:nvPr/>
        </p:nvSpPr>
        <p:spPr>
          <a:xfrm>
            <a:off x="723543" y="6571893"/>
            <a:ext cx="13183314" cy="991910"/>
          </a:xfrm>
          <a:prstGeom prst="rect">
            <a:avLst/>
          </a:prstGeom>
          <a:noFill/>
          <a:ln/>
        </p:spPr>
        <p:txBody>
          <a:bodyPr wrap="square" lIns="0" tIns="0" rIns="0" bIns="0" rtlCol="0" anchor="t"/>
          <a:lstStyle/>
          <a:p>
            <a:pPr algn="l" indent="0" marL="0">
              <a:lnSpc>
                <a:spcPts val="2600"/>
              </a:lnSpc>
              <a:buNone/>
            </a:pPr>
            <a:r>
              <a:rPr lang="en-US" sz="1600" dirty="0">
                <a:solidFill>
                  <a:srgbClr val="333F70"/>
                </a:solidFill>
                <a:latin typeface="Open Sans" pitchFamily="34" charset="0"/>
                <a:ea typeface="Open Sans" pitchFamily="34" charset="-122"/>
                <a:cs typeface="Open Sans" pitchFamily="34" charset="-120"/>
              </a:rPr>
              <a:t>An ε(n)-difference universal keyed function is one where the probability of the difference between the outputs for two distinct inputs being a specific value is bounded by ε(n). The existence of difference-universal functions with negligible ε(n) is assumed, and their construction is mentioned in Section 4.6.2.</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92329"/>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MACs Based on Cryptographic Hash Functions</a:t>
            </a:r>
            <a:endParaRPr lang="en-US" sz="4450" dirty="0"/>
          </a:p>
        </p:txBody>
      </p:sp>
      <p:pic>
        <p:nvPicPr>
          <p:cNvPr id="4" name="Image 1" descr="preencoded.png">    </p:cNvPr>
          <p:cNvPicPr>
            <a:picLocks noChangeAspect="1"/>
          </p:cNvPicPr>
          <p:nvPr/>
        </p:nvPicPr>
        <p:blipFill>
          <a:blip r:embed="rId2"/>
          <a:stretch>
            <a:fillRect/>
          </a:stretch>
        </p:blipFill>
        <p:spPr>
          <a:xfrm>
            <a:off x="793790" y="3998476"/>
            <a:ext cx="566976" cy="566976"/>
          </a:xfrm>
          <a:prstGeom prst="rect">
            <a:avLst/>
          </a:prstGeom>
        </p:spPr>
      </p:pic>
      <p:sp>
        <p:nvSpPr>
          <p:cNvPr id="5" name="Text 1"/>
          <p:cNvSpPr/>
          <p:nvPr/>
        </p:nvSpPr>
        <p:spPr>
          <a:xfrm>
            <a:off x="1587579" y="3958828"/>
            <a:ext cx="2814280" cy="708660"/>
          </a:xfrm>
          <a:prstGeom prst="rect">
            <a:avLst/>
          </a:prstGeom>
          <a:noFill/>
          <a:ln/>
        </p:spPr>
        <p:txBody>
          <a:bodyPr wrap="squar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Cryptographic Hash Functions</a:t>
            </a:r>
            <a:endParaRPr lang="en-US" sz="2200" dirty="0"/>
          </a:p>
        </p:txBody>
      </p:sp>
      <p:pic>
        <p:nvPicPr>
          <p:cNvPr id="6" name="Image 2" descr="preencoded.png">    </p:cNvPr>
          <p:cNvPicPr>
            <a:picLocks noChangeAspect="1"/>
          </p:cNvPicPr>
          <p:nvPr/>
        </p:nvPicPr>
        <p:blipFill>
          <a:blip r:embed="rId3"/>
          <a:stretch>
            <a:fillRect/>
          </a:stretch>
        </p:blipFill>
        <p:spPr>
          <a:xfrm>
            <a:off x="4742021" y="3998476"/>
            <a:ext cx="566976" cy="566976"/>
          </a:xfrm>
          <a:prstGeom prst="rect">
            <a:avLst/>
          </a:prstGeom>
        </p:spPr>
      </p:pic>
      <p:sp>
        <p:nvSpPr>
          <p:cNvPr id="7" name="Text 2"/>
          <p:cNvSpPr/>
          <p:nvPr/>
        </p:nvSpPr>
        <p:spPr>
          <a:xfrm>
            <a:off x="5535811" y="3958828"/>
            <a:ext cx="2814399" cy="708660"/>
          </a:xfrm>
          <a:prstGeom prst="rect">
            <a:avLst/>
          </a:prstGeom>
          <a:noFill/>
          <a:ln/>
        </p:spPr>
        <p:txBody>
          <a:bodyPr wrap="squar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Message Authentication</a:t>
            </a:r>
            <a:endParaRPr lang="en-US" sz="2200" dirty="0"/>
          </a:p>
        </p:txBody>
      </p:sp>
      <p:sp>
        <p:nvSpPr>
          <p:cNvPr id="8" name="Text 3"/>
          <p:cNvSpPr/>
          <p:nvPr/>
        </p:nvSpPr>
        <p:spPr>
          <a:xfrm>
            <a:off x="793790" y="4922639"/>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MACs can also be constructed using cryptographic hash functions. HMAC is a standardized approach for domain extension for MACs, providing a secure way to authenticate messages using hash functions. This method ensures that even long messages can be securely authenticated.</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2025-03-23T10:58:35Z</dcterms:created>
  <dcterms:modified xsi:type="dcterms:W3CDTF">2025-03-23T10:58:35Z</dcterms:modified>
</cp:coreProperties>
</file>